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670550"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XkP7qq8Jjgn3XmEp2RWtlY9y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8" name="Shape 8"/>
        <p:cNvGrpSpPr/>
        <p:nvPr/>
      </p:nvGrpSpPr>
      <p:grpSpPr>
        <a:xfrm>
          <a:off x="0" y="0"/>
          <a:ext cx="0" cy="0"/>
          <a:chOff x="0" y="0"/>
          <a:chExt cx="0" cy="0"/>
        </a:xfrm>
      </p:grpSpPr>
      <p:sp>
        <p:nvSpPr>
          <p:cNvPr id="9" name="Google Shape;9;p2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 name="Google Shape;10;p22"/>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3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3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3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3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3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3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3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3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3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 name="Shape 11"/>
        <p:cNvGrpSpPr/>
        <p:nvPr/>
      </p:nvGrpSpPr>
      <p:grpSpPr>
        <a:xfrm>
          <a:off x="0" y="0"/>
          <a:ext cx="0" cy="0"/>
          <a:chOff x="0" y="0"/>
          <a:chExt cx="0" cy="0"/>
        </a:xfrm>
      </p:grpSpPr>
      <p:sp>
        <p:nvSpPr>
          <p:cNvPr id="12" name="Google Shape;12;p2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3"/>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id="14" name="Google Shape;14;p23"/>
          <p:cNvPicPr preferRelativeResize="0"/>
          <p:nvPr/>
        </p:nvPicPr>
        <p:blipFill>
          <a:blip r:embed="rId2">
            <a:alphaModFix/>
          </a:blip>
          <a:stretch>
            <a:fillRect/>
          </a:stretch>
        </p:blipFill>
        <p:spPr>
          <a:xfrm>
            <a:off x="8749269" y="4416824"/>
            <a:ext cx="1120200" cy="1133774"/>
          </a:xfrm>
          <a:prstGeom prst="rect">
            <a:avLst/>
          </a:prstGeom>
          <a:noFill/>
          <a:ln>
            <a:noFill/>
          </a:ln>
        </p:spPr>
      </p:pic>
      <p:pic>
        <p:nvPicPr>
          <p:cNvPr id="15" name="Google Shape;15;p23"/>
          <p:cNvPicPr preferRelativeResize="0"/>
          <p:nvPr/>
        </p:nvPicPr>
        <p:blipFill>
          <a:blip r:embed="rId3">
            <a:alphaModFix/>
          </a:blip>
          <a:stretch>
            <a:fillRect/>
          </a:stretch>
        </p:blipFill>
        <p:spPr>
          <a:xfrm>
            <a:off x="284774" y="4246925"/>
            <a:ext cx="960875" cy="1303675"/>
          </a:xfrm>
          <a:prstGeom prst="rect">
            <a:avLst/>
          </a:prstGeom>
          <a:noFill/>
          <a:ln>
            <a:noFill/>
          </a:ln>
        </p:spPr>
      </p:pic>
      <p:sp>
        <p:nvSpPr>
          <p:cNvPr id="16" name="Google Shape;16;p23"/>
          <p:cNvSpPr txBox="1"/>
          <p:nvPr/>
        </p:nvSpPr>
        <p:spPr>
          <a:xfrm>
            <a:off x="3348750" y="5150400"/>
            <a:ext cx="338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EE"/>
              <a:t>Liia Tammes – Robokaru Robootikakool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2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2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2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2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2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2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2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2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2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3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3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3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
        <p:nvSpPr>
          <p:cNvPr id="6" name="Google Shape;6;p2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2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Liia.tammes@gmail.com" TargetMode="External"/><Relationship Id="rId4" Type="http://schemas.openxmlformats.org/officeDocument/2006/relationships/image" Target="../media/image9.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23.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youtube.com/watch?v=Fbb4BWcy5fY" TargetMode="Externa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education.lego.com/en-us/lessons" TargetMode="External"/><Relationship Id="rId4" Type="http://schemas.openxmlformats.org/officeDocument/2006/relationships/hyperlink" Target="https://education.lego.com/en-us/lessons/bricq-motion-winning-with-sci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3dw2buHn_FM"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4400" u="none" cap="none" strike="noStrike">
              <a:latin typeface="Arial"/>
              <a:ea typeface="Arial"/>
              <a:cs typeface="Arial"/>
              <a:sym typeface="Arial"/>
            </a:endParaRPr>
          </a:p>
        </p:txBody>
      </p:sp>
      <p:sp>
        <p:nvSpPr>
          <p:cNvPr id="64" name="Google Shape;64;p1"/>
          <p:cNvSpPr txBox="1"/>
          <p:nvPr/>
        </p:nvSpPr>
        <p:spPr>
          <a:xfrm>
            <a:off x="504000" y="887760"/>
            <a:ext cx="9071640" cy="32882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t-EE" sz="4000" u="none" cap="none" strike="noStrike">
                <a:latin typeface="Arial"/>
                <a:ea typeface="Arial"/>
                <a:cs typeface="Arial"/>
                <a:sym typeface="Arial"/>
              </a:rPr>
              <a:t>Lego Brick Q Motion essential ja Brick Q Motion prime</a:t>
            </a:r>
            <a:endParaRPr b="0" i="0" sz="4000" u="none" cap="none" strike="noStrike">
              <a:latin typeface="Arial"/>
              <a:ea typeface="Arial"/>
              <a:cs typeface="Arial"/>
              <a:sym typeface="Arial"/>
            </a:endParaRPr>
          </a:p>
          <a:p>
            <a:pPr indent="0" lvl="0" marL="0" marR="0" rtl="0" algn="ctr">
              <a:spcBef>
                <a:spcPts val="0"/>
              </a:spcBef>
              <a:spcAft>
                <a:spcPts val="0"/>
              </a:spcAft>
              <a:buNone/>
            </a:pPr>
            <a:r>
              <a:rPr b="0" i="0" lang="et-EE" sz="2400" u="none" cap="none" strike="noStrike">
                <a:latin typeface="Arial"/>
                <a:ea typeface="Arial"/>
                <a:cs typeface="Arial"/>
                <a:sym typeface="Arial"/>
              </a:rPr>
              <a:t>05.08.2021</a:t>
            </a:r>
            <a:endParaRPr b="0" i="0" sz="2400" u="none" cap="none" strike="noStrike">
              <a:latin typeface="Arial"/>
              <a:ea typeface="Arial"/>
              <a:cs typeface="Arial"/>
              <a:sym typeface="Arial"/>
            </a:endParaRPr>
          </a:p>
          <a:p>
            <a:pPr indent="0" lvl="0" marL="0" marR="0" rtl="0" algn="ctr">
              <a:spcBef>
                <a:spcPts val="0"/>
              </a:spcBef>
              <a:spcAft>
                <a:spcPts val="0"/>
              </a:spcAft>
              <a:buNone/>
            </a:pPr>
            <a:r>
              <a:rPr b="0" i="0" lang="et-EE" sz="2400" u="none" cap="none" strike="noStrike">
                <a:latin typeface="Arial"/>
                <a:ea typeface="Arial"/>
                <a:cs typeface="Arial"/>
                <a:sym typeface="Arial"/>
              </a:rPr>
              <a:t>Liia Tammes</a:t>
            </a:r>
            <a:endParaRPr b="0" i="0" sz="2400" u="none" cap="none" strike="noStrike">
              <a:latin typeface="Arial"/>
              <a:ea typeface="Arial"/>
              <a:cs typeface="Arial"/>
              <a:sym typeface="Arial"/>
            </a:endParaRPr>
          </a:p>
          <a:p>
            <a:pPr indent="0" lvl="0" marL="0" marR="0" rtl="0" algn="ctr">
              <a:spcBef>
                <a:spcPts val="0"/>
              </a:spcBef>
              <a:spcAft>
                <a:spcPts val="0"/>
              </a:spcAft>
              <a:buNone/>
            </a:pPr>
            <a:r>
              <a:rPr b="0" i="0" lang="et-EE" sz="2400" u="sng" cap="none" strike="noStrike">
                <a:solidFill>
                  <a:schemeClr val="hlink"/>
                </a:solidFill>
                <a:latin typeface="Arial"/>
                <a:ea typeface="Arial"/>
                <a:cs typeface="Arial"/>
                <a:sym typeface="Arial"/>
                <a:hlinkClick r:id="rId3"/>
              </a:rPr>
              <a:t>Liia.tammes@gmail.com</a:t>
            </a:r>
            <a:endParaRPr b="0" i="0" sz="2400" u="none" cap="none" strike="noStrike">
              <a:latin typeface="Arial"/>
              <a:ea typeface="Arial"/>
              <a:cs typeface="Arial"/>
              <a:sym typeface="Arial"/>
            </a:endParaRPr>
          </a:p>
          <a:p>
            <a:pPr indent="0" lvl="0" marL="0" marR="0" rtl="0" algn="ctr">
              <a:spcBef>
                <a:spcPts val="0"/>
              </a:spcBef>
              <a:spcAft>
                <a:spcPts val="0"/>
              </a:spcAft>
              <a:buNone/>
            </a:pPr>
            <a:r>
              <a:rPr b="0" i="0" lang="et-EE" sz="2400" u="none" cap="none" strike="noStrike">
                <a:latin typeface="Arial"/>
                <a:ea typeface="Arial"/>
                <a:cs typeface="Arial"/>
                <a:sym typeface="Arial"/>
              </a:rPr>
              <a:t>51944143</a:t>
            </a:r>
            <a:endParaRPr b="0" i="0" sz="2400" u="none" cap="none" strike="noStrike">
              <a:latin typeface="Arial"/>
              <a:ea typeface="Arial"/>
              <a:cs typeface="Arial"/>
              <a:sym typeface="Arial"/>
            </a:endParaRPr>
          </a:p>
        </p:txBody>
      </p:sp>
      <p:pic>
        <p:nvPicPr>
          <p:cNvPr id="65" name="Google Shape;65;p1"/>
          <p:cNvPicPr preferRelativeResize="0"/>
          <p:nvPr/>
        </p:nvPicPr>
        <p:blipFill rotWithShape="1">
          <a:blip r:embed="rId4">
            <a:alphaModFix/>
          </a:blip>
          <a:srcRect b="0" l="0" r="0" t="0"/>
          <a:stretch/>
        </p:blipFill>
        <p:spPr>
          <a:xfrm>
            <a:off x="1080000" y="3070440"/>
            <a:ext cx="1872000" cy="2540160"/>
          </a:xfrm>
          <a:prstGeom prst="rect">
            <a:avLst/>
          </a:prstGeom>
          <a:noFill/>
          <a:ln>
            <a:noFill/>
          </a:ln>
        </p:spPr>
      </p:pic>
      <p:sp>
        <p:nvSpPr>
          <p:cNvPr id="66" name="Google Shape;66;p1"/>
          <p:cNvSpPr txBox="1"/>
          <p:nvPr/>
        </p:nvSpPr>
        <p:spPr>
          <a:xfrm>
            <a:off x="3528000" y="5256000"/>
            <a:ext cx="2879640" cy="261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0" lang="et-EE" sz="1200" u="none" cap="none" strike="noStrike">
                <a:latin typeface="Arial"/>
                <a:ea typeface="Arial"/>
                <a:cs typeface="Arial"/>
                <a:sym typeface="Arial"/>
              </a:rPr>
              <a:t>Liia Tammes – Robokaru Robootikakool</a:t>
            </a:r>
            <a:endParaRPr b="0" sz="1200" strike="noStrike">
              <a:latin typeface="Arial"/>
              <a:ea typeface="Arial"/>
              <a:cs typeface="Arial"/>
              <a:sym typeface="Arial"/>
            </a:endParaRPr>
          </a:p>
        </p:txBody>
      </p:sp>
      <p:pic>
        <p:nvPicPr>
          <p:cNvPr id="67" name="Google Shape;67;p1"/>
          <p:cNvPicPr preferRelativeResize="0"/>
          <p:nvPr/>
        </p:nvPicPr>
        <p:blipFill>
          <a:blip r:embed="rId5">
            <a:alphaModFix/>
          </a:blip>
          <a:stretch>
            <a:fillRect/>
          </a:stretch>
        </p:blipFill>
        <p:spPr>
          <a:xfrm>
            <a:off x="7139475" y="3241950"/>
            <a:ext cx="2340300" cy="2368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nvSpPr>
        <p:spPr>
          <a:xfrm>
            <a:off x="432360" y="3047760"/>
            <a:ext cx="9071640" cy="32882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t-EE" sz="4000" strike="noStrike">
                <a:latin typeface="Arial"/>
                <a:ea typeface="Arial"/>
                <a:cs typeface="Arial"/>
                <a:sym typeface="Arial"/>
              </a:rPr>
              <a:t>Brick Q Motion prime</a:t>
            </a:r>
            <a:endParaRPr b="0" sz="4000" strike="noStrike">
              <a:latin typeface="Arial"/>
              <a:ea typeface="Arial"/>
              <a:cs typeface="Arial"/>
              <a:sym typeface="Arial"/>
            </a:endParaRPr>
          </a:p>
          <a:p>
            <a:pPr indent="0" lvl="0" marL="0" marR="0" rtl="0" algn="l">
              <a:spcBef>
                <a:spcPts val="0"/>
              </a:spcBef>
              <a:spcAft>
                <a:spcPts val="0"/>
              </a:spcAft>
              <a:buNone/>
            </a:pPr>
            <a:r>
              <a:rPr b="0" lang="et-EE" sz="3200" strike="noStrike">
                <a:latin typeface="Arial"/>
                <a:ea typeface="Arial"/>
                <a:cs typeface="Arial"/>
                <a:sym typeface="Arial"/>
              </a:rPr>
              <a:t>Mis see on ja mida võimaldab?</a:t>
            </a:r>
            <a:endParaRPr b="0" sz="3200" strike="noStrike">
              <a:latin typeface="Arial"/>
              <a:ea typeface="Arial"/>
              <a:cs typeface="Arial"/>
              <a:sym typeface="Arial"/>
            </a:endParaRPr>
          </a:p>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147" name="Google Shape;147;p10"/>
          <p:cNvPicPr preferRelativeResize="0"/>
          <p:nvPr/>
        </p:nvPicPr>
        <p:blipFill rotWithShape="1">
          <a:blip r:embed="rId3">
            <a:alphaModFix/>
          </a:blip>
          <a:srcRect b="0" l="0" r="0" t="0"/>
          <a:stretch/>
        </p:blipFill>
        <p:spPr>
          <a:xfrm>
            <a:off x="5760000" y="125280"/>
            <a:ext cx="4228560" cy="3699720"/>
          </a:xfrm>
          <a:prstGeom prst="rect">
            <a:avLst/>
          </a:prstGeom>
          <a:noFill/>
          <a:ln>
            <a:noFill/>
          </a:ln>
        </p:spPr>
      </p:pic>
      <p:sp>
        <p:nvSpPr>
          <p:cNvPr id="148" name="Google Shape;148;p10"/>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9" name="Google Shape;149;p10"/>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000" strike="noStrike">
                <a:latin typeface="Arial"/>
                <a:ea typeface="Arial"/>
                <a:cs typeface="Arial"/>
                <a:sym typeface="Arial"/>
              </a:rPr>
              <a:t>Brick Q Motion prime</a:t>
            </a:r>
            <a:endParaRPr b="0" sz="4000" strike="noStrike">
              <a:latin typeface="Arial"/>
              <a:ea typeface="Arial"/>
              <a:cs typeface="Arial"/>
              <a:sym typeface="Arial"/>
            </a:endParaRPr>
          </a:p>
        </p:txBody>
      </p:sp>
      <p:sp>
        <p:nvSpPr>
          <p:cNvPr id="155" name="Google Shape;155;p11"/>
          <p:cNvSpPr txBox="1"/>
          <p:nvPr/>
        </p:nvSpPr>
        <p:spPr>
          <a:xfrm>
            <a:off x="504000" y="1326600"/>
            <a:ext cx="9071640" cy="3288240"/>
          </a:xfrm>
          <a:prstGeom prst="rect">
            <a:avLst/>
          </a:prstGeom>
          <a:noFill/>
          <a:ln>
            <a:noFill/>
          </a:ln>
        </p:spPr>
        <p:txBody>
          <a:bodyPr anchorCtr="0" anchor="t" bIns="0" lIns="0" spcFirstLastPara="1" rIns="0" wrap="square" tIns="0">
            <a:normAutofit fontScale="85000"/>
          </a:bodyPr>
          <a:lstStyle/>
          <a:p>
            <a:pPr indent="-324000" lvl="0" marL="432000" marR="0" rtl="0" algn="l">
              <a:spcBef>
                <a:spcPts val="0"/>
              </a:spcBef>
              <a:spcAft>
                <a:spcPts val="0"/>
              </a:spcAft>
              <a:buClr>
                <a:srgbClr val="000000"/>
              </a:buClr>
              <a:buSzPct val="45000"/>
              <a:buFont typeface="Noto Sans Symbols"/>
              <a:buChar char="●"/>
            </a:pPr>
            <a:r>
              <a:rPr b="0" lang="et-EE" sz="3200" strike="noStrike">
                <a:latin typeface="Arial"/>
                <a:ea typeface="Arial"/>
                <a:cs typeface="Arial"/>
                <a:sym typeface="Arial"/>
              </a:rPr>
              <a:t>+10 vanusele</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Eesmärgiks õpetada loodusteadusi läbi spordi</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523 juppi</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Juhendid on paberist raamatutes</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Ei sisalda mootoreid ja andureid</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Igas kastis on kaasas varuosade karp</a:t>
            </a:r>
            <a:endParaRPr b="0" sz="3200" strike="noStrike">
              <a:latin typeface="Arial"/>
              <a:ea typeface="Arial"/>
              <a:cs typeface="Arial"/>
              <a:sym typeface="Arial"/>
            </a:endParaRPr>
          </a:p>
          <a:p>
            <a:pPr indent="-246276" lvl="0" marL="432000" marR="0" rtl="0" algn="l">
              <a:spcBef>
                <a:spcPts val="1414"/>
              </a:spcBef>
              <a:spcAft>
                <a:spcPts val="0"/>
              </a:spcAft>
              <a:buClr>
                <a:srgbClr val="000000"/>
              </a:buClr>
              <a:buSzPct val="45000"/>
              <a:buFont typeface="Noto Sans Symbols"/>
              <a:buNone/>
            </a:pPr>
            <a:r>
              <a:t/>
            </a:r>
            <a:endParaRPr b="0" sz="3200" strike="noStrike">
              <a:latin typeface="Arial"/>
              <a:ea typeface="Arial"/>
              <a:cs typeface="Arial"/>
              <a:sym typeface="Arial"/>
            </a:endParaRPr>
          </a:p>
        </p:txBody>
      </p:sp>
      <p:sp>
        <p:nvSpPr>
          <p:cNvPr id="156" name="Google Shape;156;p11"/>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7" name="Google Shape;157;p11"/>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Kast</a:t>
            </a:r>
            <a:endParaRPr b="0" sz="4400" strike="noStrike">
              <a:latin typeface="Arial"/>
              <a:ea typeface="Arial"/>
              <a:cs typeface="Arial"/>
              <a:sym typeface="Arial"/>
            </a:endParaRPr>
          </a:p>
        </p:txBody>
      </p:sp>
      <p:sp>
        <p:nvSpPr>
          <p:cNvPr id="163" name="Google Shape;163;p12"/>
          <p:cNvSpPr txBox="1"/>
          <p:nvPr/>
        </p:nvSpPr>
        <p:spPr>
          <a:xfrm>
            <a:off x="504000" y="1326600"/>
            <a:ext cx="9071640" cy="2362320"/>
          </a:xfrm>
          <a:prstGeom prst="rect">
            <a:avLst/>
          </a:prstGeom>
          <a:noFill/>
          <a:ln>
            <a:noFill/>
          </a:ln>
        </p:spPr>
        <p:txBody>
          <a:bodyPr anchorCtr="0" anchor="t" bIns="0" lIns="0" spcFirstLastPara="1" rIns="0" wrap="square" tIns="0">
            <a:noAutofit/>
          </a:bodyPr>
          <a:lstStyle/>
          <a:p>
            <a:pPr indent="-324000" lvl="0" marL="432000" marR="0" rtl="0" algn="l">
              <a:lnSpc>
                <a:spcPct val="100000"/>
              </a:lnSpc>
              <a:spcBef>
                <a:spcPts val="0"/>
              </a:spcBef>
              <a:spcAft>
                <a:spcPts val="0"/>
              </a:spcAft>
              <a:buClr>
                <a:srgbClr val="000000"/>
              </a:buClr>
              <a:buSzPts val="1440"/>
              <a:buFont typeface="Noto Sans Symbols"/>
              <a:buChar char="●"/>
            </a:pPr>
            <a:r>
              <a:rPr b="0" lang="et-EE" sz="3200" strike="noStrike">
                <a:latin typeface="Arial"/>
                <a:ea typeface="Arial"/>
                <a:cs typeface="Arial"/>
                <a:sym typeface="Arial"/>
              </a:rPr>
              <a:t>Värvide järgi sorteeritav</a:t>
            </a:r>
            <a:endParaRPr b="0" sz="3200" strike="noStrike">
              <a:latin typeface="Arial"/>
              <a:ea typeface="Arial"/>
              <a:cs typeface="Arial"/>
              <a:sym typeface="Arial"/>
            </a:endParaRPr>
          </a:p>
          <a:p>
            <a:pPr indent="-324000" lvl="0" marL="432000" marR="0" rtl="0" algn="l">
              <a:lnSpc>
                <a:spcPct val="100000"/>
              </a:lnSpc>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Sisaldab põnevaid raskus ja amordi juppe</a:t>
            </a:r>
            <a:endParaRPr b="0" sz="3200" strike="noStrike">
              <a:latin typeface="Arial"/>
              <a:ea typeface="Arial"/>
              <a:cs typeface="Arial"/>
              <a:sym typeface="Arial"/>
            </a:endParaRPr>
          </a:p>
          <a:p>
            <a:pPr indent="-324000" lvl="0" marL="432000" marR="0" rtl="0" algn="l">
              <a:lnSpc>
                <a:spcPct val="100000"/>
              </a:lnSpc>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Võimaldab õpetada pneumaatikat</a:t>
            </a:r>
            <a:endParaRPr b="0" sz="3200" strike="noStrike">
              <a:latin typeface="Arial"/>
              <a:ea typeface="Arial"/>
              <a:cs typeface="Arial"/>
              <a:sym typeface="Arial"/>
            </a:endParaRPr>
          </a:p>
          <a:p>
            <a:pPr indent="-324000" lvl="0" marL="432000" marR="0" rtl="0" algn="l">
              <a:lnSpc>
                <a:spcPct val="100000"/>
              </a:lnSpc>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Kaasas kilest purjed</a:t>
            </a:r>
            <a:endParaRPr b="0" sz="3200" strike="noStrike">
              <a:latin typeface="Arial"/>
              <a:ea typeface="Arial"/>
              <a:cs typeface="Arial"/>
              <a:sym typeface="Arial"/>
            </a:endParaRPr>
          </a:p>
        </p:txBody>
      </p:sp>
      <p:pic>
        <p:nvPicPr>
          <p:cNvPr id="164" name="Google Shape;164;p12"/>
          <p:cNvPicPr preferRelativeResize="0"/>
          <p:nvPr/>
        </p:nvPicPr>
        <p:blipFill rotWithShape="1">
          <a:blip r:embed="rId3">
            <a:alphaModFix/>
          </a:blip>
          <a:srcRect b="0" l="0" r="0" t="0"/>
          <a:stretch/>
        </p:blipFill>
        <p:spPr>
          <a:xfrm>
            <a:off x="7056000" y="2538000"/>
            <a:ext cx="2939760" cy="2718000"/>
          </a:xfrm>
          <a:prstGeom prst="rect">
            <a:avLst/>
          </a:prstGeom>
          <a:noFill/>
          <a:ln>
            <a:noFill/>
          </a:ln>
        </p:spPr>
      </p:pic>
      <p:sp>
        <p:nvSpPr>
          <p:cNvPr id="165" name="Google Shape;165;p12"/>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6" name="Google Shape;166;p12"/>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Õppe plaanid</a:t>
            </a:r>
            <a:endParaRPr b="0" sz="4400" strike="noStrike">
              <a:latin typeface="Arial"/>
              <a:ea typeface="Arial"/>
              <a:cs typeface="Arial"/>
              <a:sym typeface="Arial"/>
            </a:endParaRPr>
          </a:p>
        </p:txBody>
      </p:sp>
      <p:pic>
        <p:nvPicPr>
          <p:cNvPr id="172" name="Google Shape;172;p13"/>
          <p:cNvPicPr preferRelativeResize="0"/>
          <p:nvPr/>
        </p:nvPicPr>
        <p:blipFill rotWithShape="1">
          <a:blip r:embed="rId3">
            <a:alphaModFix/>
          </a:blip>
          <a:srcRect b="0" l="0" r="0" t="0"/>
          <a:stretch/>
        </p:blipFill>
        <p:spPr>
          <a:xfrm>
            <a:off x="2088000" y="1080000"/>
            <a:ext cx="5904000" cy="3787560"/>
          </a:xfrm>
          <a:prstGeom prst="rect">
            <a:avLst/>
          </a:prstGeom>
          <a:noFill/>
          <a:ln>
            <a:noFill/>
          </a:ln>
        </p:spPr>
      </p:pic>
      <p:sp>
        <p:nvSpPr>
          <p:cNvPr id="173" name="Google Shape;173;p13"/>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4" name="Google Shape;174;p13"/>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Õppe plaanid</a:t>
            </a:r>
            <a:endParaRPr b="0" sz="4400" strike="noStrike">
              <a:latin typeface="Arial"/>
              <a:ea typeface="Arial"/>
              <a:cs typeface="Arial"/>
              <a:sym typeface="Arial"/>
            </a:endParaRPr>
          </a:p>
        </p:txBody>
      </p:sp>
      <p:pic>
        <p:nvPicPr>
          <p:cNvPr id="180" name="Google Shape;180;p14"/>
          <p:cNvPicPr preferRelativeResize="0"/>
          <p:nvPr/>
        </p:nvPicPr>
        <p:blipFill rotWithShape="1">
          <a:blip r:embed="rId3">
            <a:alphaModFix/>
          </a:blip>
          <a:srcRect b="0" l="0" r="0" t="0"/>
          <a:stretch/>
        </p:blipFill>
        <p:spPr>
          <a:xfrm>
            <a:off x="2520000" y="1008000"/>
            <a:ext cx="5401440" cy="3980160"/>
          </a:xfrm>
          <a:prstGeom prst="rect">
            <a:avLst/>
          </a:prstGeom>
          <a:noFill/>
          <a:ln>
            <a:noFill/>
          </a:ln>
        </p:spPr>
      </p:pic>
      <p:sp>
        <p:nvSpPr>
          <p:cNvPr id="181" name="Google Shape;181;p14"/>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2" name="Google Shape;182;p14"/>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Hübriidõppe kast</a:t>
            </a:r>
            <a:endParaRPr b="0" sz="4400" strike="noStrike">
              <a:latin typeface="Arial"/>
              <a:ea typeface="Arial"/>
              <a:cs typeface="Arial"/>
              <a:sym typeface="Arial"/>
            </a:endParaRPr>
          </a:p>
        </p:txBody>
      </p:sp>
      <p:sp>
        <p:nvSpPr>
          <p:cNvPr id="188" name="Google Shape;188;p15"/>
          <p:cNvSpPr txBox="1"/>
          <p:nvPr/>
        </p:nvSpPr>
        <p:spPr>
          <a:xfrm>
            <a:off x="405000" y="1445040"/>
            <a:ext cx="6795000" cy="3179160"/>
          </a:xfrm>
          <a:prstGeom prst="rect">
            <a:avLst/>
          </a:prstGeom>
          <a:noFill/>
          <a:ln>
            <a:noFill/>
          </a:ln>
        </p:spPr>
        <p:txBody>
          <a:bodyPr anchorCtr="0" anchor="t" bIns="45000" lIns="90000" spcFirstLastPara="1" rIns="90000" wrap="square" tIns="45000">
            <a:noAutofit/>
          </a:bodyPr>
          <a:lstStyle/>
          <a:p>
            <a:pPr indent="-324000" lvl="0" marL="432000" marR="0" rtl="0" algn="l">
              <a:spcBef>
                <a:spcPts val="0"/>
              </a:spcBef>
              <a:spcAft>
                <a:spcPts val="0"/>
              </a:spcAft>
              <a:buClr>
                <a:srgbClr val="000000"/>
              </a:buClr>
              <a:buSzPts val="1440"/>
              <a:buFont typeface="Noto Sans Symbols"/>
              <a:buChar char="●"/>
            </a:pPr>
            <a:r>
              <a:rPr b="0" lang="et-EE" sz="3200" strike="noStrike">
                <a:latin typeface="Arial"/>
                <a:ea typeface="Arial"/>
                <a:cs typeface="Arial"/>
                <a:sym typeface="Arial"/>
              </a:rPr>
              <a:t>Sisaldab 54 tükki</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Kaasas on 2 mudeli paberjuhend</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Kaasas raskuseklots ja lihtsad hammasrattad</a:t>
            </a:r>
            <a:endParaRPr b="0" sz="3200" strike="noStrike">
              <a:latin typeface="Arial"/>
              <a:ea typeface="Arial"/>
              <a:cs typeface="Arial"/>
              <a:sym typeface="Arial"/>
            </a:endParaRPr>
          </a:p>
        </p:txBody>
      </p:sp>
      <p:pic>
        <p:nvPicPr>
          <p:cNvPr id="189" name="Google Shape;189;p15"/>
          <p:cNvPicPr preferRelativeResize="0"/>
          <p:nvPr/>
        </p:nvPicPr>
        <p:blipFill rotWithShape="1">
          <a:blip r:embed="rId3">
            <a:alphaModFix/>
          </a:blip>
          <a:srcRect b="0" l="0" r="0" t="0"/>
          <a:stretch/>
        </p:blipFill>
        <p:spPr>
          <a:xfrm>
            <a:off x="6401320" y="2709175"/>
            <a:ext cx="3629881" cy="2300401"/>
          </a:xfrm>
          <a:prstGeom prst="rect">
            <a:avLst/>
          </a:prstGeom>
          <a:noFill/>
          <a:ln>
            <a:noFill/>
          </a:ln>
        </p:spPr>
      </p:pic>
      <p:sp>
        <p:nvSpPr>
          <p:cNvPr id="190" name="Google Shape;190;p15"/>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1" name="Google Shape;191;p15"/>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Hübriidõppe plaanid</a:t>
            </a:r>
            <a:endParaRPr b="0" sz="4400" strike="noStrike">
              <a:latin typeface="Arial"/>
              <a:ea typeface="Arial"/>
              <a:cs typeface="Arial"/>
              <a:sym typeface="Arial"/>
            </a:endParaRPr>
          </a:p>
        </p:txBody>
      </p:sp>
      <p:pic>
        <p:nvPicPr>
          <p:cNvPr id="197" name="Google Shape;197;p16"/>
          <p:cNvPicPr preferRelativeResize="0"/>
          <p:nvPr/>
        </p:nvPicPr>
        <p:blipFill rotWithShape="1">
          <a:blip r:embed="rId3">
            <a:alphaModFix/>
          </a:blip>
          <a:srcRect b="0" l="0" r="0" t="0"/>
          <a:stretch/>
        </p:blipFill>
        <p:spPr>
          <a:xfrm>
            <a:off x="2016000" y="4614840"/>
            <a:ext cx="733680" cy="995760"/>
          </a:xfrm>
          <a:prstGeom prst="rect">
            <a:avLst/>
          </a:prstGeom>
          <a:noFill/>
          <a:ln>
            <a:noFill/>
          </a:ln>
        </p:spPr>
      </p:pic>
      <p:pic>
        <p:nvPicPr>
          <p:cNvPr id="198" name="Google Shape;198;p16"/>
          <p:cNvPicPr preferRelativeResize="0"/>
          <p:nvPr/>
        </p:nvPicPr>
        <p:blipFill rotWithShape="1">
          <a:blip r:embed="rId4">
            <a:alphaModFix/>
          </a:blip>
          <a:srcRect b="0" l="0" r="0" t="0"/>
          <a:stretch/>
        </p:blipFill>
        <p:spPr>
          <a:xfrm>
            <a:off x="1512000" y="1080000"/>
            <a:ext cx="4501080" cy="4552560"/>
          </a:xfrm>
          <a:prstGeom prst="rect">
            <a:avLst/>
          </a:prstGeom>
          <a:noFill/>
          <a:ln>
            <a:noFill/>
          </a:ln>
        </p:spPr>
      </p:pic>
      <p:pic>
        <p:nvPicPr>
          <p:cNvPr id="199" name="Google Shape;199;p16"/>
          <p:cNvPicPr preferRelativeResize="0"/>
          <p:nvPr/>
        </p:nvPicPr>
        <p:blipFill rotWithShape="1">
          <a:blip r:embed="rId5">
            <a:alphaModFix/>
          </a:blip>
          <a:srcRect b="0" l="0" r="0" t="0"/>
          <a:stretch/>
        </p:blipFill>
        <p:spPr>
          <a:xfrm>
            <a:off x="6768720" y="1008000"/>
            <a:ext cx="2087280" cy="4536000"/>
          </a:xfrm>
          <a:prstGeom prst="rect">
            <a:avLst/>
          </a:prstGeom>
          <a:noFill/>
          <a:ln>
            <a:noFill/>
          </a:ln>
        </p:spPr>
      </p:pic>
      <p:sp>
        <p:nvSpPr>
          <p:cNvPr id="200" name="Google Shape;200;p16"/>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1" name="Google Shape;201;p16"/>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pic>
        <p:nvPicPr>
          <p:cNvPr descr="LEGO Education BricQ Motion Prime will challenge your middle school students to apply their scientific inquiry skills to provide evidence of the change in an object’s motion based on its force and mass. In the curriculum unit, Science of Sports, they'll apply Newton’s three laws of motion as they design, develop, and optimize a solution involving the collision of two objects. Throughout the BricQ Motion Prime lessons, they’ll strengthen their communication skills in collaborative discussions, presenting and analyzing their solutions.&#10;&#10;Learn more: https://lego.build/7tVh2Y&#10;&#10;#LEGOeduBricQ #LEGOeducation" id="207" name="Google Shape;207;p17" title="Explore LEGO Education BricQ Motion Prime">
            <a:hlinkClick r:id="rId3"/>
          </p:cNvPr>
          <p:cNvPicPr preferRelativeResize="0"/>
          <p:nvPr/>
        </p:nvPicPr>
        <p:blipFill>
          <a:blip r:embed="rId4">
            <a:alphaModFix/>
          </a:blip>
          <a:stretch>
            <a:fillRect/>
          </a:stretch>
        </p:blipFill>
        <p:spPr>
          <a:xfrm>
            <a:off x="2065363" y="112554"/>
            <a:ext cx="5949910" cy="4462450"/>
          </a:xfrm>
          <a:prstGeom prst="rect">
            <a:avLst/>
          </a:prstGeom>
          <a:noFill/>
          <a:ln>
            <a:noFill/>
          </a:ln>
        </p:spPr>
      </p:pic>
      <p:sp>
        <p:nvSpPr>
          <p:cNvPr id="208" name="Google Shape;208;p17"/>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9" name="Google Shape;209;p17"/>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Ise tehtud juhendid</a:t>
            </a:r>
            <a:endParaRPr b="0" sz="4400" strike="noStrike">
              <a:latin typeface="Arial"/>
              <a:ea typeface="Arial"/>
              <a:cs typeface="Arial"/>
              <a:sym typeface="Arial"/>
            </a:endParaRPr>
          </a:p>
        </p:txBody>
      </p:sp>
      <p:pic>
        <p:nvPicPr>
          <p:cNvPr id="215" name="Google Shape;215;p18"/>
          <p:cNvPicPr preferRelativeResize="0"/>
          <p:nvPr/>
        </p:nvPicPr>
        <p:blipFill rotWithShape="1">
          <a:blip r:embed="rId3">
            <a:alphaModFix/>
          </a:blip>
          <a:srcRect b="0" l="0" r="0" t="0"/>
          <a:stretch/>
        </p:blipFill>
        <p:spPr>
          <a:xfrm>
            <a:off x="1080000" y="1207440"/>
            <a:ext cx="3384000" cy="3364560"/>
          </a:xfrm>
          <a:prstGeom prst="rect">
            <a:avLst/>
          </a:prstGeom>
          <a:noFill/>
          <a:ln>
            <a:noFill/>
          </a:ln>
        </p:spPr>
      </p:pic>
      <p:pic>
        <p:nvPicPr>
          <p:cNvPr id="216" name="Google Shape;216;p18"/>
          <p:cNvPicPr preferRelativeResize="0"/>
          <p:nvPr/>
        </p:nvPicPr>
        <p:blipFill rotWithShape="1">
          <a:blip r:embed="rId4">
            <a:alphaModFix/>
          </a:blip>
          <a:srcRect b="0" l="0" r="0" t="0"/>
          <a:stretch/>
        </p:blipFill>
        <p:spPr>
          <a:xfrm>
            <a:off x="5851800" y="1080000"/>
            <a:ext cx="2356200" cy="3668400"/>
          </a:xfrm>
          <a:prstGeom prst="rect">
            <a:avLst/>
          </a:prstGeom>
          <a:noFill/>
          <a:ln>
            <a:noFill/>
          </a:ln>
        </p:spPr>
      </p:pic>
      <p:sp>
        <p:nvSpPr>
          <p:cNvPr id="217" name="Google Shape;217;p18"/>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18" name="Google Shape;218;p18"/>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9"/>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LEGO õppekavad</a:t>
            </a:r>
            <a:endParaRPr b="0" sz="4400" strike="noStrike">
              <a:latin typeface="Arial"/>
              <a:ea typeface="Arial"/>
              <a:cs typeface="Arial"/>
              <a:sym typeface="Arial"/>
            </a:endParaRPr>
          </a:p>
        </p:txBody>
      </p:sp>
      <p:sp>
        <p:nvSpPr>
          <p:cNvPr id="224" name="Google Shape;224;p19"/>
          <p:cNvSpPr txBox="1"/>
          <p:nvPr/>
        </p:nvSpPr>
        <p:spPr>
          <a:xfrm>
            <a:off x="720000" y="1368000"/>
            <a:ext cx="7875360" cy="26924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t-EE" sz="2400" strike="noStrike">
                <a:latin typeface="Arial"/>
                <a:ea typeface="Arial"/>
                <a:cs typeface="Arial"/>
                <a:sym typeface="Arial"/>
              </a:rPr>
              <a:t>Õppekavad üldiselt</a:t>
            </a:r>
            <a:endParaRPr b="0" sz="2400" strike="noStrike">
              <a:latin typeface="Arial"/>
              <a:ea typeface="Arial"/>
              <a:cs typeface="Arial"/>
              <a:sym typeface="Arial"/>
            </a:endParaRPr>
          </a:p>
          <a:p>
            <a:pPr indent="-216000" lvl="0" marL="216000" marR="0" rtl="0" algn="l">
              <a:spcBef>
                <a:spcPts val="0"/>
              </a:spcBef>
              <a:spcAft>
                <a:spcPts val="0"/>
              </a:spcAft>
              <a:buClr>
                <a:srgbClr val="000000"/>
              </a:buClr>
              <a:buSzPts val="720"/>
              <a:buFont typeface="Noto Sans Symbols"/>
              <a:buChar char="●"/>
            </a:pPr>
            <a:r>
              <a:rPr b="0" lang="et-EE" sz="1600" u="sng" strike="noStrike">
                <a:solidFill>
                  <a:schemeClr val="hlink"/>
                </a:solidFill>
                <a:latin typeface="Arial"/>
                <a:ea typeface="Arial"/>
                <a:cs typeface="Arial"/>
                <a:sym typeface="Arial"/>
                <a:hlinkClick r:id="rId3"/>
              </a:rPr>
              <a:t>https://education.lego.com/en-us/lessons</a:t>
            </a:r>
            <a:endParaRPr b="0" sz="1600" strike="noStrike">
              <a:latin typeface="Arial"/>
              <a:ea typeface="Arial"/>
              <a:cs typeface="Arial"/>
              <a:sym typeface="Arial"/>
            </a:endParaRPr>
          </a:p>
          <a:p>
            <a:pPr indent="0" lvl="0" marL="0" marR="0" rtl="0" algn="l">
              <a:spcBef>
                <a:spcPts val="0"/>
              </a:spcBef>
              <a:spcAft>
                <a:spcPts val="0"/>
              </a:spcAft>
              <a:buNone/>
            </a:pPr>
            <a:r>
              <a:t/>
            </a:r>
            <a:endParaRPr b="0" sz="1600" strike="noStrike">
              <a:latin typeface="Arial"/>
              <a:ea typeface="Arial"/>
              <a:cs typeface="Arial"/>
              <a:sym typeface="Arial"/>
            </a:endParaRPr>
          </a:p>
          <a:p>
            <a:pPr indent="0" lvl="0" marL="0" marR="0" rtl="0" algn="l">
              <a:spcBef>
                <a:spcPts val="0"/>
              </a:spcBef>
              <a:spcAft>
                <a:spcPts val="0"/>
              </a:spcAft>
              <a:buNone/>
            </a:pPr>
            <a:r>
              <a:rPr b="0" lang="et-EE" sz="2400" strike="noStrike">
                <a:latin typeface="Arial"/>
                <a:ea typeface="Arial"/>
                <a:cs typeface="Arial"/>
                <a:sym typeface="Arial"/>
              </a:rPr>
              <a:t>Lego Brick Q Motion essential</a:t>
            </a:r>
            <a:endParaRPr b="0" sz="2400" strike="noStrike">
              <a:latin typeface="Arial"/>
              <a:ea typeface="Arial"/>
              <a:cs typeface="Arial"/>
              <a:sym typeface="Arial"/>
            </a:endParaRPr>
          </a:p>
          <a:p>
            <a:pPr indent="-216000" lvl="0" marL="216000" marR="0" rtl="0" algn="l">
              <a:spcBef>
                <a:spcPts val="0"/>
              </a:spcBef>
              <a:spcAft>
                <a:spcPts val="0"/>
              </a:spcAft>
              <a:buClr>
                <a:srgbClr val="000000"/>
              </a:buClr>
              <a:buSzPts val="720"/>
              <a:buFont typeface="Noto Sans Symbols"/>
              <a:buChar char="●"/>
            </a:pPr>
            <a:r>
              <a:rPr b="0" lang="et-EE" sz="1600" u="sng" strike="noStrike">
                <a:solidFill>
                  <a:schemeClr val="hlink"/>
                </a:solidFill>
                <a:latin typeface="Arial"/>
                <a:ea typeface="Arial"/>
                <a:cs typeface="Arial"/>
                <a:sym typeface="Arial"/>
                <a:hlinkClick r:id="rId4"/>
              </a:rPr>
              <a:t>https://education.lego.com/en-us/lessons/bricq-motion-winning-with-science</a:t>
            </a:r>
            <a:endParaRPr b="0" sz="1600" strike="noStrike">
              <a:latin typeface="Arial"/>
              <a:ea typeface="Arial"/>
              <a:cs typeface="Arial"/>
              <a:sym typeface="Arial"/>
            </a:endParaRPr>
          </a:p>
          <a:p>
            <a:pPr indent="-216000" lvl="0" marL="216000" marR="0" rtl="0" algn="l">
              <a:spcBef>
                <a:spcPts val="0"/>
              </a:spcBef>
              <a:spcAft>
                <a:spcPts val="0"/>
              </a:spcAft>
              <a:buClr>
                <a:srgbClr val="000000"/>
              </a:buClr>
              <a:buSzPts val="720"/>
              <a:buFont typeface="Noto Sans Symbols"/>
              <a:buChar char="●"/>
            </a:pPr>
            <a:r>
              <a:rPr b="0" lang="et-EE" sz="1600" strike="noStrike">
                <a:latin typeface="Arial"/>
                <a:ea typeface="Arial"/>
                <a:cs typeface="Arial"/>
                <a:sym typeface="Arial"/>
              </a:rPr>
              <a:t>https://education.lego.com/en-us/lessons/bricq-motion-train-to-win</a:t>
            </a:r>
            <a:endParaRPr b="0" sz="1600" strike="noStrike">
              <a:latin typeface="Arial"/>
              <a:ea typeface="Arial"/>
              <a:cs typeface="Arial"/>
              <a:sym typeface="Arial"/>
            </a:endParaRPr>
          </a:p>
          <a:p>
            <a:pPr indent="0" lvl="0" marL="0" marR="0" rtl="0" algn="l">
              <a:spcBef>
                <a:spcPts val="0"/>
              </a:spcBef>
              <a:spcAft>
                <a:spcPts val="0"/>
              </a:spcAft>
              <a:buNone/>
            </a:pPr>
            <a:r>
              <a:t/>
            </a:r>
            <a:endParaRPr b="0" sz="1600" strike="noStrike">
              <a:latin typeface="Arial"/>
              <a:ea typeface="Arial"/>
              <a:cs typeface="Arial"/>
              <a:sym typeface="Arial"/>
            </a:endParaRPr>
          </a:p>
          <a:p>
            <a:pPr indent="0" lvl="0" marL="0" marR="0" rtl="0" algn="l">
              <a:spcBef>
                <a:spcPts val="0"/>
              </a:spcBef>
              <a:spcAft>
                <a:spcPts val="0"/>
              </a:spcAft>
              <a:buNone/>
            </a:pPr>
            <a:r>
              <a:rPr b="0" lang="et-EE" sz="2400" strike="noStrike">
                <a:latin typeface="Arial"/>
                <a:ea typeface="Arial"/>
                <a:cs typeface="Arial"/>
                <a:sym typeface="Arial"/>
              </a:rPr>
              <a:t>Brick Q Motion prime</a:t>
            </a:r>
            <a:endParaRPr b="0" sz="2400" strike="noStrike">
              <a:latin typeface="Arial"/>
              <a:ea typeface="Arial"/>
              <a:cs typeface="Arial"/>
              <a:sym typeface="Arial"/>
            </a:endParaRPr>
          </a:p>
          <a:p>
            <a:pPr indent="-216000" lvl="0" marL="216000" marR="0" rtl="0" algn="l">
              <a:spcBef>
                <a:spcPts val="0"/>
              </a:spcBef>
              <a:spcAft>
                <a:spcPts val="0"/>
              </a:spcAft>
              <a:buClr>
                <a:srgbClr val="000000"/>
              </a:buClr>
              <a:buSzPts val="720"/>
              <a:buFont typeface="Noto Sans Symbols"/>
              <a:buChar char="●"/>
            </a:pPr>
            <a:r>
              <a:rPr b="0" lang="et-EE" sz="1600" strike="noStrike">
                <a:latin typeface="Arial"/>
                <a:ea typeface="Arial"/>
                <a:cs typeface="Arial"/>
                <a:sym typeface="Arial"/>
              </a:rPr>
              <a:t>https://education.lego.com/en-us/lessons/bricq-motion-prime</a:t>
            </a:r>
            <a:endParaRPr b="0" sz="1600" strike="noStrike">
              <a:latin typeface="Arial"/>
              <a:ea typeface="Arial"/>
              <a:cs typeface="Arial"/>
              <a:sym typeface="Arial"/>
            </a:endParaRPr>
          </a:p>
        </p:txBody>
      </p:sp>
      <p:sp>
        <p:nvSpPr>
          <p:cNvPr id="225" name="Google Shape;225;p19"/>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26" name="Google Shape;226;p19"/>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504000" y="2808000"/>
            <a:ext cx="9071640" cy="32882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b="0" lang="et-EE" sz="4000" strike="noStrike">
                <a:latin typeface="Arial"/>
                <a:ea typeface="Arial"/>
                <a:cs typeface="Arial"/>
                <a:sym typeface="Arial"/>
              </a:rPr>
              <a:t>Lego Brick Q Motion essential</a:t>
            </a:r>
            <a:endParaRPr b="0" sz="4000" strike="noStrike">
              <a:latin typeface="Arial"/>
              <a:ea typeface="Arial"/>
              <a:cs typeface="Arial"/>
              <a:sym typeface="Arial"/>
            </a:endParaRPr>
          </a:p>
          <a:p>
            <a:pPr indent="0" lvl="0" marL="0" marR="0" rtl="0" algn="l">
              <a:spcBef>
                <a:spcPts val="0"/>
              </a:spcBef>
              <a:spcAft>
                <a:spcPts val="0"/>
              </a:spcAft>
              <a:buNone/>
            </a:pPr>
            <a:r>
              <a:rPr b="0" lang="et-EE" sz="3200" strike="noStrike">
                <a:latin typeface="Arial"/>
                <a:ea typeface="Arial"/>
                <a:cs typeface="Arial"/>
                <a:sym typeface="Arial"/>
              </a:rPr>
              <a:t>Mis see on ja mida võimaldab?</a:t>
            </a:r>
            <a:endParaRPr b="0" sz="3200" strike="noStrike">
              <a:latin typeface="Arial"/>
              <a:ea typeface="Arial"/>
              <a:cs typeface="Arial"/>
              <a:sym typeface="Arial"/>
            </a:endParaRPr>
          </a:p>
        </p:txBody>
      </p:sp>
      <p:pic>
        <p:nvPicPr>
          <p:cNvPr id="73" name="Google Shape;73;p2"/>
          <p:cNvPicPr preferRelativeResize="0"/>
          <p:nvPr/>
        </p:nvPicPr>
        <p:blipFill rotWithShape="1">
          <a:blip r:embed="rId3">
            <a:alphaModFix/>
          </a:blip>
          <a:srcRect b="0" l="0" r="0" t="0"/>
          <a:stretch/>
        </p:blipFill>
        <p:spPr>
          <a:xfrm>
            <a:off x="5976000" y="288000"/>
            <a:ext cx="3456720" cy="2571840"/>
          </a:xfrm>
          <a:prstGeom prst="rect">
            <a:avLst/>
          </a:prstGeom>
          <a:noFill/>
          <a:ln>
            <a:noFill/>
          </a:ln>
        </p:spPr>
      </p:pic>
      <p:sp>
        <p:nvSpPr>
          <p:cNvPr id="74" name="Google Shape;74;p2"/>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5" name="Google Shape;75;p2"/>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0"/>
          <p:cNvSpPr txBox="1"/>
          <p:nvPr/>
        </p:nvSpPr>
        <p:spPr>
          <a:xfrm>
            <a:off x="504000" y="158400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6600" strike="noStrike">
                <a:latin typeface="Arial"/>
                <a:ea typeface="Arial"/>
                <a:cs typeface="Arial"/>
                <a:sym typeface="Arial"/>
              </a:rPr>
              <a:t>Tänan kuulamast!</a:t>
            </a:r>
            <a:endParaRPr b="0" sz="6600" strike="noStrike">
              <a:latin typeface="Arial"/>
              <a:ea typeface="Arial"/>
              <a:cs typeface="Arial"/>
              <a:sym typeface="Arial"/>
            </a:endParaRPr>
          </a:p>
        </p:txBody>
      </p:sp>
      <p:sp>
        <p:nvSpPr>
          <p:cNvPr id="232" name="Google Shape;232;p20"/>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33" name="Google Shape;233;p20"/>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000" strike="noStrike">
                <a:latin typeface="Arial"/>
                <a:ea typeface="Arial"/>
                <a:cs typeface="Arial"/>
                <a:sym typeface="Arial"/>
              </a:rPr>
              <a:t>Lego Brick Q Motion essential</a:t>
            </a:r>
            <a:endParaRPr b="0" sz="4000" strike="noStrike">
              <a:latin typeface="Arial"/>
              <a:ea typeface="Arial"/>
              <a:cs typeface="Arial"/>
              <a:sym typeface="Arial"/>
            </a:endParaRPr>
          </a:p>
        </p:txBody>
      </p:sp>
      <p:sp>
        <p:nvSpPr>
          <p:cNvPr id="81" name="Google Shape;81;p3"/>
          <p:cNvSpPr txBox="1"/>
          <p:nvPr/>
        </p:nvSpPr>
        <p:spPr>
          <a:xfrm>
            <a:off x="504000" y="1326600"/>
            <a:ext cx="9071640" cy="3288240"/>
          </a:xfrm>
          <a:prstGeom prst="rect">
            <a:avLst/>
          </a:prstGeom>
          <a:noFill/>
          <a:ln>
            <a:noFill/>
          </a:ln>
        </p:spPr>
        <p:txBody>
          <a:bodyPr anchorCtr="0" anchor="t" bIns="0" lIns="0" spcFirstLastPara="1" rIns="0" wrap="square" tIns="0">
            <a:normAutofit fontScale="85000"/>
          </a:bodyPr>
          <a:lstStyle/>
          <a:p>
            <a:pPr indent="-324000" lvl="0" marL="432000" marR="0" rtl="0" algn="l">
              <a:spcBef>
                <a:spcPts val="0"/>
              </a:spcBef>
              <a:spcAft>
                <a:spcPts val="0"/>
              </a:spcAft>
              <a:buClr>
                <a:srgbClr val="000000"/>
              </a:buClr>
              <a:buSzPct val="45000"/>
              <a:buFont typeface="Noto Sans Symbols"/>
              <a:buChar char="●"/>
            </a:pPr>
            <a:r>
              <a:rPr b="0" lang="et-EE" sz="3200" strike="noStrike">
                <a:latin typeface="Arial"/>
                <a:ea typeface="Arial"/>
                <a:cs typeface="Arial"/>
                <a:sym typeface="Arial"/>
              </a:rPr>
              <a:t>+6 vanusele</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Eesmärgiks õpetada loodusteadusi läbi spordi</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523 juppi</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Juhendid on paberist raamatutes</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Ei sisalda mootoreid ja andureid</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0" lang="et-EE" sz="3200" strike="noStrike">
                <a:latin typeface="Arial"/>
                <a:ea typeface="Arial"/>
                <a:cs typeface="Arial"/>
                <a:sym typeface="Arial"/>
              </a:rPr>
              <a:t>Igas kastis on kaasas varuosade karp</a:t>
            </a:r>
            <a:endParaRPr b="0" sz="3200" strike="noStrike">
              <a:latin typeface="Arial"/>
              <a:ea typeface="Arial"/>
              <a:cs typeface="Arial"/>
              <a:sym typeface="Arial"/>
            </a:endParaRPr>
          </a:p>
          <a:p>
            <a:pPr indent="-246276" lvl="0" marL="432000" marR="0" rtl="0" algn="l">
              <a:spcBef>
                <a:spcPts val="1414"/>
              </a:spcBef>
              <a:spcAft>
                <a:spcPts val="0"/>
              </a:spcAft>
              <a:buClr>
                <a:srgbClr val="000000"/>
              </a:buClr>
              <a:buSzPct val="45000"/>
              <a:buFont typeface="Noto Sans Symbols"/>
              <a:buNone/>
            </a:pPr>
            <a:r>
              <a:t/>
            </a:r>
            <a:endParaRPr b="0" sz="3200" strike="noStrike">
              <a:latin typeface="Arial"/>
              <a:ea typeface="Arial"/>
              <a:cs typeface="Arial"/>
              <a:sym typeface="Arial"/>
            </a:endParaRPr>
          </a:p>
        </p:txBody>
      </p:sp>
      <p:sp>
        <p:nvSpPr>
          <p:cNvPr id="82" name="Google Shape;82;p3"/>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83" name="Google Shape;83;p3"/>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Kast</a:t>
            </a:r>
            <a:endParaRPr b="0" sz="4400" strike="noStrike">
              <a:latin typeface="Arial"/>
              <a:ea typeface="Arial"/>
              <a:cs typeface="Arial"/>
              <a:sym typeface="Arial"/>
            </a:endParaRPr>
          </a:p>
        </p:txBody>
      </p:sp>
      <p:sp>
        <p:nvSpPr>
          <p:cNvPr id="89" name="Google Shape;89;p4"/>
          <p:cNvSpPr txBox="1"/>
          <p:nvPr/>
        </p:nvSpPr>
        <p:spPr>
          <a:xfrm>
            <a:off x="504000" y="1326600"/>
            <a:ext cx="9071640" cy="1726920"/>
          </a:xfrm>
          <a:prstGeom prst="rect">
            <a:avLst/>
          </a:prstGeom>
          <a:noFill/>
          <a:ln>
            <a:noFill/>
          </a:ln>
        </p:spPr>
        <p:txBody>
          <a:bodyPr anchorCtr="0" anchor="t" bIns="0" lIns="0" spcFirstLastPara="1" rIns="0" wrap="square" tIns="0">
            <a:noAutofit/>
          </a:bodyPr>
          <a:lstStyle/>
          <a:p>
            <a:pPr indent="-324000" lvl="0" marL="432000" marR="0" rtl="0" algn="l">
              <a:lnSpc>
                <a:spcPct val="100000"/>
              </a:lnSpc>
              <a:spcBef>
                <a:spcPts val="0"/>
              </a:spcBef>
              <a:spcAft>
                <a:spcPts val="0"/>
              </a:spcAft>
              <a:buClr>
                <a:srgbClr val="000000"/>
              </a:buClr>
              <a:buSzPts val="1440"/>
              <a:buFont typeface="Noto Sans Symbols"/>
              <a:buChar char="●"/>
            </a:pPr>
            <a:r>
              <a:rPr b="0" lang="et-EE" sz="3200" strike="noStrike">
                <a:latin typeface="Arial"/>
                <a:ea typeface="Arial"/>
                <a:cs typeface="Arial"/>
                <a:sym typeface="Arial"/>
              </a:rPr>
              <a:t>Värvide järgi sorteeritav</a:t>
            </a:r>
            <a:endParaRPr b="0" sz="3200" strike="noStrike">
              <a:latin typeface="Arial"/>
              <a:ea typeface="Arial"/>
              <a:cs typeface="Arial"/>
              <a:sym typeface="Arial"/>
            </a:endParaRPr>
          </a:p>
          <a:p>
            <a:pPr indent="-324000" lvl="0" marL="432000" marR="0" rtl="0" algn="l">
              <a:lnSpc>
                <a:spcPct val="100000"/>
              </a:lnSpc>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Sisaldab põnevaid raskus ja amordi juppe</a:t>
            </a:r>
            <a:endParaRPr b="0" sz="3200" strike="noStrike">
              <a:latin typeface="Arial"/>
              <a:ea typeface="Arial"/>
              <a:cs typeface="Arial"/>
              <a:sym typeface="Arial"/>
            </a:endParaRPr>
          </a:p>
          <a:p>
            <a:pPr indent="-324000" lvl="0" marL="432000" marR="0" rtl="0" algn="l">
              <a:lnSpc>
                <a:spcPct val="100000"/>
              </a:lnSpc>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Erinevad hammasrataste tüübid</a:t>
            </a:r>
            <a:endParaRPr b="0" sz="3200" strike="noStrike">
              <a:latin typeface="Arial"/>
              <a:ea typeface="Arial"/>
              <a:cs typeface="Arial"/>
              <a:sym typeface="Arial"/>
            </a:endParaRPr>
          </a:p>
        </p:txBody>
      </p:sp>
      <p:pic>
        <p:nvPicPr>
          <p:cNvPr id="90" name="Google Shape;90;p4"/>
          <p:cNvPicPr preferRelativeResize="0"/>
          <p:nvPr/>
        </p:nvPicPr>
        <p:blipFill rotWithShape="1">
          <a:blip r:embed="rId3">
            <a:alphaModFix/>
          </a:blip>
          <a:srcRect b="0" l="0" r="0" t="0"/>
          <a:stretch/>
        </p:blipFill>
        <p:spPr>
          <a:xfrm>
            <a:off x="6662880" y="2448000"/>
            <a:ext cx="3345120" cy="2451960"/>
          </a:xfrm>
          <a:prstGeom prst="rect">
            <a:avLst/>
          </a:prstGeom>
          <a:noFill/>
          <a:ln>
            <a:noFill/>
          </a:ln>
        </p:spPr>
      </p:pic>
      <p:sp>
        <p:nvSpPr>
          <p:cNvPr id="91" name="Google Shape;91;p4"/>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92" name="Google Shape;92;p4"/>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Õppe plaanid</a:t>
            </a:r>
            <a:endParaRPr b="0" sz="4400" strike="noStrike">
              <a:latin typeface="Arial"/>
              <a:ea typeface="Arial"/>
              <a:cs typeface="Arial"/>
              <a:sym typeface="Arial"/>
            </a:endParaRPr>
          </a:p>
        </p:txBody>
      </p:sp>
      <p:pic>
        <p:nvPicPr>
          <p:cNvPr id="98" name="Google Shape;98;p5"/>
          <p:cNvPicPr preferRelativeResize="0"/>
          <p:nvPr/>
        </p:nvPicPr>
        <p:blipFill rotWithShape="1">
          <a:blip r:embed="rId3">
            <a:alphaModFix/>
          </a:blip>
          <a:srcRect b="0" l="0" r="0" t="0"/>
          <a:stretch/>
        </p:blipFill>
        <p:spPr>
          <a:xfrm>
            <a:off x="2016000" y="4614840"/>
            <a:ext cx="733680" cy="995760"/>
          </a:xfrm>
          <a:prstGeom prst="rect">
            <a:avLst/>
          </a:prstGeom>
          <a:noFill/>
          <a:ln>
            <a:noFill/>
          </a:ln>
        </p:spPr>
      </p:pic>
      <p:pic>
        <p:nvPicPr>
          <p:cNvPr id="99" name="Google Shape;99;p5"/>
          <p:cNvPicPr preferRelativeResize="0"/>
          <p:nvPr/>
        </p:nvPicPr>
        <p:blipFill rotWithShape="1">
          <a:blip r:embed="rId4">
            <a:alphaModFix/>
          </a:blip>
          <a:srcRect b="0" l="0" r="0" t="0"/>
          <a:stretch/>
        </p:blipFill>
        <p:spPr>
          <a:xfrm>
            <a:off x="7272000" y="4752000"/>
            <a:ext cx="850320" cy="864000"/>
          </a:xfrm>
          <a:prstGeom prst="rect">
            <a:avLst/>
          </a:prstGeom>
          <a:noFill/>
          <a:ln>
            <a:noFill/>
          </a:ln>
        </p:spPr>
      </p:pic>
      <p:sp>
        <p:nvSpPr>
          <p:cNvPr id="100" name="Google Shape;100;p5"/>
          <p:cNvSpPr txBox="1"/>
          <p:nvPr/>
        </p:nvSpPr>
        <p:spPr>
          <a:xfrm>
            <a:off x="3528000" y="5256000"/>
            <a:ext cx="2879640" cy="261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t-EE" sz="1200" strike="noStrike">
                <a:latin typeface="Arial"/>
                <a:ea typeface="Arial"/>
                <a:cs typeface="Arial"/>
                <a:sym typeface="Arial"/>
              </a:rPr>
              <a:t>Liia Tammes – Robokaru Robootikakool</a:t>
            </a:r>
            <a:endParaRPr b="0" sz="1200" strike="noStrike">
              <a:latin typeface="Arial"/>
              <a:ea typeface="Arial"/>
              <a:cs typeface="Arial"/>
              <a:sym typeface="Arial"/>
            </a:endParaRPr>
          </a:p>
        </p:txBody>
      </p:sp>
      <p:pic>
        <p:nvPicPr>
          <p:cNvPr id="101" name="Google Shape;101;p5"/>
          <p:cNvPicPr preferRelativeResize="0"/>
          <p:nvPr/>
        </p:nvPicPr>
        <p:blipFill rotWithShape="1">
          <a:blip r:embed="rId5">
            <a:alphaModFix/>
          </a:blip>
          <a:srcRect b="0" l="0" r="0" t="0"/>
          <a:stretch/>
        </p:blipFill>
        <p:spPr>
          <a:xfrm>
            <a:off x="72000" y="1008000"/>
            <a:ext cx="4597560" cy="4609440"/>
          </a:xfrm>
          <a:prstGeom prst="rect">
            <a:avLst/>
          </a:prstGeom>
          <a:noFill/>
          <a:ln>
            <a:noFill/>
          </a:ln>
        </p:spPr>
      </p:pic>
      <p:pic>
        <p:nvPicPr>
          <p:cNvPr id="102" name="Google Shape;102;p5"/>
          <p:cNvPicPr preferRelativeResize="0"/>
          <p:nvPr/>
        </p:nvPicPr>
        <p:blipFill rotWithShape="1">
          <a:blip r:embed="rId6">
            <a:alphaModFix/>
          </a:blip>
          <a:srcRect b="0" l="0" r="0" t="0"/>
          <a:stretch/>
        </p:blipFill>
        <p:spPr>
          <a:xfrm>
            <a:off x="4712400" y="1011600"/>
            <a:ext cx="2343600" cy="4532400"/>
          </a:xfrm>
          <a:prstGeom prst="rect">
            <a:avLst/>
          </a:prstGeom>
          <a:noFill/>
          <a:ln>
            <a:noFill/>
          </a:ln>
        </p:spPr>
      </p:pic>
      <p:pic>
        <p:nvPicPr>
          <p:cNvPr id="103" name="Google Shape;103;p5"/>
          <p:cNvPicPr preferRelativeResize="0"/>
          <p:nvPr/>
        </p:nvPicPr>
        <p:blipFill rotWithShape="1">
          <a:blip r:embed="rId7">
            <a:alphaModFix/>
          </a:blip>
          <a:srcRect b="0" l="0" r="0" t="0"/>
          <a:stretch/>
        </p:blipFill>
        <p:spPr>
          <a:xfrm>
            <a:off x="7200000" y="943200"/>
            <a:ext cx="2455920" cy="4672800"/>
          </a:xfrm>
          <a:prstGeom prst="rect">
            <a:avLst/>
          </a:prstGeom>
          <a:noFill/>
          <a:ln>
            <a:noFill/>
          </a:ln>
        </p:spPr>
      </p:pic>
      <p:sp>
        <p:nvSpPr>
          <p:cNvPr id="104" name="Google Shape;104;p5"/>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05" name="Google Shape;105;p5"/>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Õppe plaanid</a:t>
            </a:r>
            <a:endParaRPr b="0" sz="4400" strike="noStrike">
              <a:latin typeface="Arial"/>
              <a:ea typeface="Arial"/>
              <a:cs typeface="Arial"/>
              <a:sym typeface="Arial"/>
            </a:endParaRPr>
          </a:p>
        </p:txBody>
      </p:sp>
      <p:pic>
        <p:nvPicPr>
          <p:cNvPr id="111" name="Google Shape;111;p6"/>
          <p:cNvPicPr preferRelativeResize="0"/>
          <p:nvPr/>
        </p:nvPicPr>
        <p:blipFill rotWithShape="1">
          <a:blip r:embed="rId3">
            <a:alphaModFix/>
          </a:blip>
          <a:srcRect b="0" l="0" r="0" t="0"/>
          <a:stretch/>
        </p:blipFill>
        <p:spPr>
          <a:xfrm>
            <a:off x="2227320" y="955080"/>
            <a:ext cx="5548680" cy="4084920"/>
          </a:xfrm>
          <a:prstGeom prst="rect">
            <a:avLst/>
          </a:prstGeom>
          <a:noFill/>
          <a:ln>
            <a:noFill/>
          </a:ln>
        </p:spPr>
      </p:pic>
      <p:sp>
        <p:nvSpPr>
          <p:cNvPr id="112" name="Google Shape;112;p6"/>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13" name="Google Shape;113;p6"/>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Hübriidõppe kast</a:t>
            </a:r>
            <a:endParaRPr b="0" sz="4400" strike="noStrike">
              <a:latin typeface="Arial"/>
              <a:ea typeface="Arial"/>
              <a:cs typeface="Arial"/>
              <a:sym typeface="Arial"/>
            </a:endParaRPr>
          </a:p>
        </p:txBody>
      </p:sp>
      <p:sp>
        <p:nvSpPr>
          <p:cNvPr id="119" name="Google Shape;119;p7"/>
          <p:cNvSpPr txBox="1"/>
          <p:nvPr/>
        </p:nvSpPr>
        <p:spPr>
          <a:xfrm>
            <a:off x="405000" y="1445040"/>
            <a:ext cx="6795000" cy="3179160"/>
          </a:xfrm>
          <a:prstGeom prst="rect">
            <a:avLst/>
          </a:prstGeom>
          <a:noFill/>
          <a:ln>
            <a:noFill/>
          </a:ln>
        </p:spPr>
        <p:txBody>
          <a:bodyPr anchorCtr="0" anchor="t" bIns="45000" lIns="90000" spcFirstLastPara="1" rIns="90000" wrap="square" tIns="45000">
            <a:noAutofit/>
          </a:bodyPr>
          <a:lstStyle/>
          <a:p>
            <a:pPr indent="-324000" lvl="0" marL="432000" marR="0" rtl="0" algn="l">
              <a:spcBef>
                <a:spcPts val="0"/>
              </a:spcBef>
              <a:spcAft>
                <a:spcPts val="0"/>
              </a:spcAft>
              <a:buClr>
                <a:srgbClr val="000000"/>
              </a:buClr>
              <a:buSzPts val="1440"/>
              <a:buFont typeface="Noto Sans Symbols"/>
              <a:buChar char="●"/>
            </a:pPr>
            <a:r>
              <a:rPr b="0" lang="et-EE" sz="3200" strike="noStrike">
                <a:latin typeface="Arial"/>
                <a:ea typeface="Arial"/>
                <a:cs typeface="Arial"/>
                <a:sym typeface="Arial"/>
              </a:rPr>
              <a:t>Sisaldab 54 tükki</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Kaasas on 2 mudeli paberjuhend</a:t>
            </a:r>
            <a:endParaRPr b="0" sz="3200"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lang="et-EE" sz="3200" strike="noStrike">
                <a:latin typeface="Arial"/>
                <a:ea typeface="Arial"/>
                <a:cs typeface="Arial"/>
                <a:sym typeface="Arial"/>
              </a:rPr>
              <a:t>Kaasas raskuseklots ja lihtsad hammasrattad</a:t>
            </a:r>
            <a:endParaRPr b="0" sz="3200" strike="noStrike">
              <a:latin typeface="Arial"/>
              <a:ea typeface="Arial"/>
              <a:cs typeface="Arial"/>
              <a:sym typeface="Arial"/>
            </a:endParaRPr>
          </a:p>
        </p:txBody>
      </p:sp>
      <p:pic>
        <p:nvPicPr>
          <p:cNvPr id="120" name="Google Shape;120;p7"/>
          <p:cNvPicPr preferRelativeResize="0"/>
          <p:nvPr/>
        </p:nvPicPr>
        <p:blipFill rotWithShape="1">
          <a:blip r:embed="rId3">
            <a:alphaModFix/>
          </a:blip>
          <a:srcRect b="0" l="0" r="0" t="0"/>
          <a:stretch/>
        </p:blipFill>
        <p:spPr>
          <a:xfrm>
            <a:off x="6185520" y="2568960"/>
            <a:ext cx="3678480" cy="2255040"/>
          </a:xfrm>
          <a:prstGeom prst="rect">
            <a:avLst/>
          </a:prstGeom>
          <a:noFill/>
          <a:ln>
            <a:noFill/>
          </a:ln>
        </p:spPr>
      </p:pic>
      <p:sp>
        <p:nvSpPr>
          <p:cNvPr id="121" name="Google Shape;121;p7"/>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2" name="Google Shape;122;p7"/>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t-EE" sz="4400" strike="noStrike">
                <a:latin typeface="Arial"/>
                <a:ea typeface="Arial"/>
                <a:cs typeface="Arial"/>
                <a:sym typeface="Arial"/>
              </a:rPr>
              <a:t>Hübriidõppe plaanid</a:t>
            </a:r>
            <a:endParaRPr b="0" sz="4400" strike="noStrike">
              <a:latin typeface="Arial"/>
              <a:ea typeface="Arial"/>
              <a:cs typeface="Arial"/>
              <a:sym typeface="Arial"/>
            </a:endParaRPr>
          </a:p>
        </p:txBody>
      </p:sp>
      <p:pic>
        <p:nvPicPr>
          <p:cNvPr id="128" name="Google Shape;128;p8"/>
          <p:cNvPicPr preferRelativeResize="0"/>
          <p:nvPr/>
        </p:nvPicPr>
        <p:blipFill rotWithShape="1">
          <a:blip r:embed="rId3">
            <a:alphaModFix/>
          </a:blip>
          <a:srcRect b="0" l="0" r="0" t="0"/>
          <a:stretch/>
        </p:blipFill>
        <p:spPr>
          <a:xfrm>
            <a:off x="2731320" y="1032120"/>
            <a:ext cx="2380680" cy="4367880"/>
          </a:xfrm>
          <a:prstGeom prst="rect">
            <a:avLst/>
          </a:prstGeom>
          <a:noFill/>
          <a:ln>
            <a:noFill/>
          </a:ln>
        </p:spPr>
      </p:pic>
      <p:pic>
        <p:nvPicPr>
          <p:cNvPr id="129" name="Google Shape;129;p8"/>
          <p:cNvPicPr preferRelativeResize="0"/>
          <p:nvPr/>
        </p:nvPicPr>
        <p:blipFill rotWithShape="1">
          <a:blip r:embed="rId4">
            <a:alphaModFix/>
          </a:blip>
          <a:srcRect b="0" l="0" r="0" t="0"/>
          <a:stretch/>
        </p:blipFill>
        <p:spPr>
          <a:xfrm>
            <a:off x="5109840" y="1032120"/>
            <a:ext cx="2234160" cy="4316400"/>
          </a:xfrm>
          <a:prstGeom prst="rect">
            <a:avLst/>
          </a:prstGeom>
          <a:noFill/>
          <a:ln>
            <a:noFill/>
          </a:ln>
        </p:spPr>
      </p:pic>
      <p:pic>
        <p:nvPicPr>
          <p:cNvPr id="130" name="Google Shape;130;p8"/>
          <p:cNvPicPr preferRelativeResize="0"/>
          <p:nvPr/>
        </p:nvPicPr>
        <p:blipFill rotWithShape="1">
          <a:blip r:embed="rId5">
            <a:alphaModFix/>
          </a:blip>
          <a:srcRect b="0" l="0" r="0" t="0"/>
          <a:stretch/>
        </p:blipFill>
        <p:spPr>
          <a:xfrm>
            <a:off x="7344000" y="1080000"/>
            <a:ext cx="2077200" cy="4316400"/>
          </a:xfrm>
          <a:prstGeom prst="rect">
            <a:avLst/>
          </a:prstGeom>
          <a:noFill/>
          <a:ln>
            <a:noFill/>
          </a:ln>
        </p:spPr>
      </p:pic>
      <p:pic>
        <p:nvPicPr>
          <p:cNvPr id="131" name="Google Shape;131;p8"/>
          <p:cNvPicPr preferRelativeResize="0"/>
          <p:nvPr/>
        </p:nvPicPr>
        <p:blipFill rotWithShape="1">
          <a:blip r:embed="rId6">
            <a:alphaModFix/>
          </a:blip>
          <a:srcRect b="0" l="0" r="0" t="0"/>
          <a:stretch/>
        </p:blipFill>
        <p:spPr>
          <a:xfrm>
            <a:off x="587160" y="1008000"/>
            <a:ext cx="2076840" cy="4536000"/>
          </a:xfrm>
          <a:prstGeom prst="rect">
            <a:avLst/>
          </a:prstGeom>
          <a:noFill/>
          <a:ln>
            <a:noFill/>
          </a:ln>
        </p:spPr>
      </p:pic>
      <p:sp>
        <p:nvSpPr>
          <p:cNvPr id="132" name="Google Shape;132;p8"/>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3" name="Google Shape;133;p8"/>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nvSpPr>
        <p:spPr>
          <a:xfrm>
            <a:off x="432360" y="3047760"/>
            <a:ext cx="9071640" cy="32882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descr="LEGO Education BricQ Motion Essential will give your elementary students an understanding of forces and motion as they plan and conduct investigations. In the curriculum unit Train to Win, lower elementary students will work towards determining whether design solutions work as they were intended to change the speed or direction of an object with a push or a pull. In the curriculum unit Winning with Science, upper elementary students will investigate the patterns in an object's motion, developing and sharpening their ability to predict future motion.&#10;&#10;Learn more: https://lego.build/2sHwuM&#10;&#10;#LEGOeduBricQ #LEGOeducation" id="139" name="Google Shape;139;p9" title="Explore LEGO Education BricQ Motion Essential">
            <a:hlinkClick r:id="rId3"/>
          </p:cNvPr>
          <p:cNvPicPr preferRelativeResize="0"/>
          <p:nvPr/>
        </p:nvPicPr>
        <p:blipFill>
          <a:blip r:embed="rId4">
            <a:alphaModFix/>
          </a:blip>
          <a:stretch>
            <a:fillRect/>
          </a:stretch>
        </p:blipFill>
        <p:spPr>
          <a:xfrm>
            <a:off x="2100300" y="152400"/>
            <a:ext cx="5949947" cy="4462450"/>
          </a:xfrm>
          <a:prstGeom prst="rect">
            <a:avLst/>
          </a:prstGeom>
          <a:noFill/>
          <a:ln>
            <a:noFill/>
          </a:ln>
        </p:spPr>
      </p:pic>
      <p:sp>
        <p:nvSpPr>
          <p:cNvPr id="140" name="Google Shape;140;p9"/>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1" name="Google Shape;141;p9"/>
          <p:cNvSpPr txBox="1"/>
          <p:nvPr>
            <p:ph idx="1" type="body"/>
          </p:nvPr>
        </p:nvSpPr>
        <p:spPr>
          <a:xfrm>
            <a:off x="504000" y="1326600"/>
            <a:ext cx="9071700" cy="3288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2019-08-13T12:53:49Z</dcterms:created>
</cp:coreProperties>
</file>